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8" r:id="rId5"/>
    <p:sldId id="271" r:id="rId6"/>
    <p:sldId id="270" r:id="rId7"/>
    <p:sldId id="266" r:id="rId8"/>
    <p:sldId id="276" r:id="rId9"/>
    <p:sldId id="277" r:id="rId10"/>
    <p:sldId id="283" r:id="rId11"/>
    <p:sldId id="267" r:id="rId12"/>
    <p:sldId id="274" r:id="rId13"/>
    <p:sldId id="278" r:id="rId14"/>
    <p:sldId id="275" r:id="rId15"/>
    <p:sldId id="273" r:id="rId16"/>
    <p:sldId id="279" r:id="rId17"/>
    <p:sldId id="281" r:id="rId18"/>
    <p:sldId id="280" r:id="rId19"/>
    <p:sldId id="284" r:id="rId20"/>
    <p:sldId id="282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7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60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9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7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83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1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2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4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262A-0D26-4C6D-9CEE-7EE522FDF072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DE2F-EBAC-4A1D-AD60-C1235F73DC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5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t.wikipedia.org/wiki/Repubblica_di_Venez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ot.it/wp-content/uploads/2015/06/GIOT-5-1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stituto_veneto_di_scienze,_lettere_ed_arti" TargetMode="External"/><Relationship Id="rId2" Type="http://schemas.openxmlformats.org/officeDocument/2006/relationships/hyperlink" Target="https://it.wikipedia.org/wiki/Universit%C3%A0_Ca'_Foscari_Venez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Ordine_dei_Santi_Maurizio_e_Lazzaro" TargetMode="External"/><Relationship Id="rId5" Type="http://schemas.openxmlformats.org/officeDocument/2006/relationships/hyperlink" Target="https://it.wikipedia.org/wiki/Ordine_della_Corona_d'Italia" TargetMode="External"/><Relationship Id="rId4" Type="http://schemas.openxmlformats.org/officeDocument/2006/relationships/hyperlink" Target="https://it.wikipedia.org/wiki/Alta_corte_di_giustizi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930" TargetMode="External"/><Relationship Id="rId2" Type="http://schemas.openxmlformats.org/officeDocument/2006/relationships/hyperlink" Target="https://it.wikipedia.org/wiki/19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193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stello_(sestiere_di_Venezia)" TargetMode="External"/><Relationship Id="rId2" Type="http://schemas.openxmlformats.org/officeDocument/2006/relationships/hyperlink" Target="https://it.wikipedia.org/wiki/Repubblica_di_Venez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Giudecca_(isola)" TargetMode="External"/><Relationship Id="rId5" Type="http://schemas.openxmlformats.org/officeDocument/2006/relationships/hyperlink" Target="https://it.wikipedia.org/wiki/Dorsoduro" TargetMode="External"/><Relationship Id="rId4" Type="http://schemas.openxmlformats.org/officeDocument/2006/relationships/hyperlink" Target="https://it.wikipedia.org/wiki/Riva_dei_Sette_Martir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orcola_(voga_veneta)" TargetMode="External"/><Relationship Id="rId2" Type="http://schemas.openxmlformats.org/officeDocument/2006/relationships/hyperlink" Target="https://it.wikipedia.org/wiki/Squero_di_San_Trovas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Laguna_di_Venezia" TargetMode="External"/><Relationship Id="rId4" Type="http://schemas.openxmlformats.org/officeDocument/2006/relationships/hyperlink" Target="https://it.wikipedia.org/wiki/Imbarcazioni_venezian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70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71" y="692696"/>
            <a:ext cx="5572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3"/>
          <p:cNvSpPr>
            <a:spLocks noGrp="1"/>
          </p:cNvSpPr>
          <p:nvPr>
            <p:ph type="ctrTitle"/>
          </p:nvPr>
        </p:nvSpPr>
        <p:spPr>
          <a:xfrm>
            <a:off x="3854152" y="3543151"/>
            <a:ext cx="4678288" cy="1470025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Storia della Chirurgia a Venezia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447484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Tiziano </a:t>
            </a:r>
            <a:r>
              <a:rPr lang="it-IT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Vecellio</a:t>
            </a:r>
            <a:r>
              <a:rPr lang="it-IT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1488/90-1576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cittadino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 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Repubblica di Venezia"/>
              </a:rPr>
              <a:t>Repubblica </a:t>
            </a:r>
            <a:r>
              <a:rPr lang="it-IT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Repubblica di Venezia"/>
              </a:rPr>
              <a:t>di Venezia</a:t>
            </a:r>
            <a:endParaRPr lang="it-IT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Leonardo da Vinci</a:t>
            </a:r>
          </a:p>
          <a:p>
            <a:pPr marL="0" indent="0"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Michelangelo</a:t>
            </a:r>
          </a:p>
          <a:p>
            <a:pPr marL="0" indent="0">
              <a:buNone/>
            </a:pP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Ricerca anatomica: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il contributo dell’arte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ABRIELLA\Desktop\Im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556792"/>
            <a:ext cx="39106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Gli storici della Chirurgia Veneziana</a:t>
            </a:r>
          </a:p>
          <a:p>
            <a:pPr marL="0" indent="0"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(F. Bernardi, D. Giordano) ricordano: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Leonardo da Bertipaglia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Alessandro Benedetti (1450 - 1513)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Niccolò Massa (1489 - 1569)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Mariano Santo (1490 - 1550)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Giovanni Andrea Dalla Croce (1509 - 1575)</a:t>
            </a:r>
          </a:p>
          <a:p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Valorizzazione della mano come </a:t>
            </a:r>
            <a:r>
              <a:rPr lang="it-IT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mezzo terapeutico</a:t>
            </a:r>
            <a:endParaRPr lang="it-IT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1573: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Chirurgiae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universalis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 opus </a:t>
            </a:r>
            <a:r>
              <a:rPr lang="it-IT" sz="3600" i="1" dirty="0" err="1" smtClean="0">
                <a:latin typeface="Times New Roman" pitchFamily="18" charset="0"/>
                <a:cs typeface="Times New Roman" pitchFamily="18" charset="0"/>
              </a:rPr>
              <a:t>absolutum</a:t>
            </a:r>
            <a:endParaRPr lang="it-IT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Ascessi e tumori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Ferite d’arma da fuoco ed Emorragie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Ulcere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Fratture ossee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Interventi (cauterizzazione, flebotomia,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litotissia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Antidotario dei rimedi chirurgici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Strumenti chirurgici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Giovanni Andrea Dalla Croce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772816"/>
            <a:ext cx="7265099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1448: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fondazione dell’Ospedale Generale di Milano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1449: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fondazione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degli Ospedali Riuniti di Bergamo – 	amministrazione veneziana!</a:t>
            </a:r>
          </a:p>
          <a:p>
            <a:pPr marL="0" indent="0">
              <a:buNone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 a  Venezia? </a:t>
            </a:r>
          </a:p>
          <a:p>
            <a:pPr marL="0" indent="0">
              <a:buNone/>
            </a:pPr>
            <a:endParaRPr lang="it-IT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 ‘400 e‘500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solo  ospizi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Primi del ‘500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solo 3 strutture di adeguata ampiezza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1528: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epidemia di tifo; lo Stato riorganizza l’assistenza e allestisce 4 ospedali </a:t>
            </a:r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 I QUALI IL SS GIOVANNI E PAOLO </a:t>
            </a:r>
          </a:p>
          <a:p>
            <a:pPr marL="0" indent="0">
              <a:buNone/>
            </a:pPr>
            <a:endParaRPr lang="it-IT" sz="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Gli Ospedali a Venezia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Due scoperte rivoluzionano il mondo della chirurgia:</a:t>
            </a: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ANESTESIA</a:t>
            </a:r>
          </a:p>
          <a:p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ANTISEPSI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Chirurgia nel XIX secolo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Davide Giordano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(1864-1954)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7754"/>
            <a:ext cx="4608512" cy="502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1881: licenza classica a Pinerolo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1887: Laurea in Medicina e Chirurgia a pieni voti presso l’Università di Torino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1891: Assistente e successivamente aiuto di Novaro presso la Clinica Chirurgica dell’Ospedale di Bologna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1894-1934: Chirurgo Primario dell’Ospedale Civile di Venezia, operatore completo e ardito, in grado di affrontare tutti i settori di una chirurgia generale non ancora frammentata nelle varie specializzazioni</a:t>
            </a:r>
          </a:p>
          <a:p>
            <a:r>
              <a:rPr lang="it-IT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Urologia: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Il segno di Giordano </a:t>
            </a:r>
          </a:p>
          <a:p>
            <a:r>
              <a:rPr lang="it-IT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Ortopedia: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/>
              <a:t>Nunzio Spina, </a:t>
            </a:r>
            <a:r>
              <a:rPr lang="it-IT" i="1" dirty="0">
                <a:hlinkClick r:id="rId2"/>
              </a:rPr>
              <a:t>Davide Giordano: il chirurgo valdese che lasciò un "segno" anche </a:t>
            </a:r>
            <a:r>
              <a:rPr lang="it-IT" i="1" dirty="0" smtClean="0">
                <a:hlinkClick r:id="rId2"/>
              </a:rPr>
              <a:t>nell'ortopedia</a:t>
            </a:r>
            <a:r>
              <a:rPr lang="it-IT" dirty="0" smtClean="0"/>
              <a:t>, </a:t>
            </a:r>
            <a:r>
              <a:rPr lang="it-IT" dirty="0"/>
              <a:t>in </a:t>
            </a:r>
            <a:r>
              <a:rPr lang="it-IT" i="1" dirty="0"/>
              <a:t>Giornale Italiano di Ortopedia e Traumatologia</a:t>
            </a:r>
            <a:r>
              <a:rPr lang="it-IT" dirty="0"/>
              <a:t>, XXXIX, nº 5, ottobre 2013, p. 18. 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Davide Giordano, </a:t>
            </a:r>
            <a:r>
              <a:rPr lang="it-IT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medico 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1864-1954)</a:t>
            </a:r>
          </a:p>
        </p:txBody>
      </p:sp>
    </p:spTree>
    <p:extLst>
      <p:ext uri="{BB962C8B-B14F-4D97-AF65-F5344CB8AC3E}">
        <p14:creationId xmlns:p14="http://schemas.microsoft.com/office/powerpoint/2010/main" val="11027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Davide Giordano, l’uomo 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(1864-1954)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50858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1920-23: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Sindaco di Venezia poi Commissario straordinario fino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’24</a:t>
            </a:r>
          </a:p>
          <a:p>
            <a:r>
              <a:rPr lang="it-IT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1927-31: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Commissario e poi Presidente della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Scuola superiore di economia dell'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Università Ca' Foscari Venezia"/>
              </a:rPr>
              <a:t>Università Ca'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Università Ca' Foscari Venezia"/>
              </a:rPr>
              <a:t>Foscari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1930-32: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Presidente dell'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Istituto veneto di scienze, lettere ed arti"/>
              </a:rPr>
              <a:t>Istituto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Istituto veneto di scienze, lettere ed arti"/>
              </a:rPr>
              <a:t>veneto di scienze, lettere ed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Istituto veneto di scienze, lettere ed arti"/>
              </a:rPr>
              <a:t>arti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1924-43: Senatore del Regno di Italia </a:t>
            </a:r>
            <a:endParaRPr lang="it-IT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Commissione per il giudizio dell'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Alta corte di giustizia"/>
              </a:rPr>
              <a:t>Alta Corte di Giustizia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Commissione per la verifica dei titoli dei nuovi senatori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Commissione dell'educazione nazionale e della cultura popolare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supplente della Commissione d'appello dell'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Alta corte di giustizia"/>
              </a:rPr>
              <a:t>Alta Corte di Giustizia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Commissione degli affari interni e della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giustizia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Commendatore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dell'Ordine della Corona d'Italia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Ordine della Corona d'Italia"/>
              </a:rPr>
              <a:t>Grande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Ordine della Corona d'Italia"/>
              </a:rPr>
              <a:t>ufficiale dell'Ordine della Corona d'Italia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Ordine dei Santi Maurizio e Lazzaro"/>
              </a:rPr>
              <a:t>Commendatore dell'Ordine dei S.S. Maurizio 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Ordine dei Santi Maurizio e Lazzaro"/>
              </a:rPr>
              <a:t>Lazzaro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Grande ufficiale dell'Ordine dei S.S. Maurizio 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Lazzaro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endParaRPr lang="it-IT" sz="2800" i="1" dirty="0" smtClean="0"/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Società italiana di storia critica delle scienze mediche e naturali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907"/>
              </a:rPr>
              <a:t>1907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Società internazionale di storia della medicina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30"/>
              </a:rPr>
              <a:t>1930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38"/>
              </a:rPr>
              <a:t>1938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Scritti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discorsi pertinenti alla storia della medicina e ad argomenti diversi. Con 91 illustrazioni nel testo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Edizioni della Rivista di Terapia Moderna e di Medicina pratica, Milano 1930, pp. 630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Davide Giordano, lo storico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1864-1954)</a:t>
            </a:r>
          </a:p>
        </p:txBody>
      </p:sp>
    </p:spTree>
    <p:extLst>
      <p:ext uri="{BB962C8B-B14F-4D97-AF65-F5344CB8AC3E}">
        <p14:creationId xmlns:p14="http://schemas.microsoft.com/office/powerpoint/2010/main" val="16957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</a:p>
          <a:p>
            <a:pPr algn="ctr"/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Abitanti: 165000</a:t>
            </a:r>
          </a:p>
          <a:p>
            <a:pPr marL="0" indent="0">
              <a:buNone/>
            </a:pP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	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it-IT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Abitanti 175000  			52000</a:t>
            </a:r>
          </a:p>
          <a:p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Ospedali: 10				2</a:t>
            </a:r>
          </a:p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Reparti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Chirurgici: 5			1 </a:t>
            </a: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chirurghi del dopo guerra: </a:t>
            </a:r>
          </a:p>
          <a:p>
            <a:pPr marL="0" indent="0" algn="ctr">
              <a:buNone/>
            </a:pPr>
            <a:r>
              <a:rPr lang="it-IT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Grapulin</a:t>
            </a: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Dalle Vacche, Visconti, Tremolada</a:t>
            </a:r>
          </a:p>
          <a:p>
            <a:endParaRPr lang="it-IT" sz="2800" i="1" dirty="0"/>
          </a:p>
          <a:p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Venezia di Davide Giordano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4817728" y="4149080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817728" y="4653136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817728" y="3645024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MEDICO: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addetto alla prescrizione dei farmaci o alla prescrizione di idonei interventi manuali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SPEZIALE: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addetto all’elaborazione dei farmaci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BARBIERE: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addetto all’esecuzione dei salassi (interventi manuali per combattere la congestione ed il ristagno degli umori), alla cura di ascessi, fistole, fratture, lussazioni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Capitolari Veneziani (XIII sec.)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48536"/>
            <a:ext cx="2952328" cy="19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metafora: La gondola, le barche di </a:t>
            </a:r>
            <a:r>
              <a:rPr lang="it-IT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3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enezia, le forcole, gli squeri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Conclusioni: curare la città!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5883"/>
            <a:ext cx="3528392" cy="23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8709"/>
            <a:ext cx="1876061" cy="21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530120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sappiamo immaginare Venezia senza le sue barche; </a:t>
            </a: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 sono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integrante </a:t>
            </a: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dell’ambiente, compenetrate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fisicamente nella </a:t>
            </a: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 (F. Benvenuti)</a:t>
            </a:r>
            <a:endParaRPr lang="it-I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tempi della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Repubblica di Venezia"/>
              </a:rPr>
              <a:t>Repubblica di Venezia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gli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erano diffusi su tutto il territorio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urbano (numerose le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 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Squero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presenti un po'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ovunque) con particolare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concentrazione 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Castello (sestiere di Venezia)"/>
              </a:rPr>
              <a:t>Castello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nella zona dove ora si trova la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Riva dei Sette Martiri"/>
              </a:rPr>
              <a:t>Riva dei Sette Martiri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(dove i cantieri vennero smantellati proprio per far posto alla nuova via), 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Dorsoduro"/>
              </a:rPr>
              <a:t>Dorsoduro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alla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Giudecca (isola)"/>
              </a:rPr>
              <a:t>Giudecca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riduzione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dell'impiego delle imbarcazioni a remi, limitata oggi all'uso turistico 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sportivo, hanno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fortemente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ridotto le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degli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provocandone una drastica riduzione del numero.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Conclusioni: curare la città!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Attualmente nella cittadina </a:t>
            </a:r>
            <a:r>
              <a:rPr lang="it-IT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sopravvivono solo sei </a:t>
            </a:r>
            <a:r>
              <a:rPr lang="it-IT" sz="2800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Dorsoduro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alla Giudecca e uno 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Dorsoduro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Tramontin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confinante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Bonaldo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proprietà del Comune di Venezia, noto come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Squero di San Trovaso"/>
              </a:rPr>
              <a:t>Squero di San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Squero di San Trovaso"/>
              </a:rPr>
              <a:t>Trovaso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 questi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2  sono attivi e producono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esclusivamente gondole. </a:t>
            </a:r>
          </a:p>
          <a:p>
            <a:pPr marL="0" indent="0" algn="just">
              <a:buNone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Giudecca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è anche l'unico a consegnare le gondole complete di tutti gli accessori compresi remi 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orcola (voga veneta)"/>
              </a:rPr>
              <a:t>forcole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Costantini-Dei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Rossi)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Castello è lo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Giuseppe, proprietà della Società di Mutuo Soccorso fra Carpentieri 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Calfati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 tre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squeri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riescono ancora a produrre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 significativa non solo di gondole ma anche di altre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Imbarcazioni veneziane"/>
              </a:rPr>
              <a:t>imbarcazioni tipiche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Laguna di Venezia"/>
              </a:rPr>
              <a:t>laguna di Venezia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Conclusioni: curare la città!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il patrimonio storico </a:t>
            </a:r>
          </a:p>
          <a:p>
            <a:pPr marL="0" indent="0" algn="ctr">
              <a:buNone/>
            </a:pP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identifica un popolo</a:t>
            </a:r>
          </a:p>
          <a:p>
            <a:pPr marL="0" indent="0" algn="ctr">
              <a:buNone/>
            </a:pP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 una città)!</a:t>
            </a:r>
          </a:p>
          <a:p>
            <a:pPr marL="0" indent="0" algn="ctr">
              <a:buNone/>
            </a:pP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possiamo dimenticarlo  </a:t>
            </a:r>
          </a:p>
          <a:p>
            <a:pPr marL="0" indent="0" algn="ctr">
              <a:buNone/>
            </a:pP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Conclusioni: curare la città!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1270: </a:t>
            </a:r>
            <a:r>
              <a:rPr lang="it-IT" sz="28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Mariegola</a:t>
            </a:r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della corporazione barbieri veneziani</a:t>
            </a: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Colonnelli dell’arte: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Stueri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lavaggio dei corpi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Norsini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cura degli organi genitali e delle ernie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Braghieri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fasciature per ernie e castrazione di animali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Conzaossi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sistemazione ossa rotte o lussate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Levatrici: aiuto alle partorienti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Corporazione dei Barbieri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Fra ‘300 e ‘500 fase di profondo rinnovamento:</a:t>
            </a:r>
          </a:p>
          <a:p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Armi da fuoco </a:t>
            </a:r>
            <a:r>
              <a:rPr lang="it-IT" sz="3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nuove ferite di guerra</a:t>
            </a:r>
          </a:p>
          <a:p>
            <a:r>
              <a:rPr lang="it-IT" sz="3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Peste e sifilide  manualità chirurgica</a:t>
            </a:r>
          </a:p>
          <a:p>
            <a:pPr marL="0" indent="0">
              <a:buNone/>
            </a:pPr>
            <a:endParaRPr lang="it-IT" sz="3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Il Chirurgo acquisisce nuove competenze:</a:t>
            </a:r>
          </a:p>
          <a:p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Estrazione di corpi estranei</a:t>
            </a:r>
          </a:p>
          <a:p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Arresto di emorragie</a:t>
            </a:r>
          </a:p>
          <a:p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Sutura di ferite</a:t>
            </a:r>
          </a:p>
          <a:p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3500" dirty="0" smtClean="0">
                <a:latin typeface="Times New Roman" pitchFamily="18" charset="0"/>
                <a:cs typeface="Times New Roman" pitchFamily="18" charset="0"/>
              </a:rPr>
              <a:t>ecniche di bendaggio</a:t>
            </a: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Barbieri a Chirurghi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Almeno 6 strumenti essenziali: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Rasoio</a:t>
            </a:r>
            <a:endParaRPr lang="it-IT" sz="3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Forbice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Pinza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Specillo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Ago</a:t>
            </a:r>
          </a:p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Lancetta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Barbieri a Chirurghi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Conoscenza dell’anatomia come premessa metodologica indispensabile per una corretta manualità chirurgica</a:t>
            </a: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1368: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obbligo per medici e chirurghi di assistere ad almeno un’autopsia all’anno</a:t>
            </a:r>
          </a:p>
          <a:p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1488: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istituzione mensa anatomica mobile</a:t>
            </a:r>
          </a:p>
          <a:p>
            <a:pPr marL="0" indent="0" algn="ctr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Insomma i primi ECM….</a:t>
            </a: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Ricerca anatomica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Vengono stampati a Venezia:</a:t>
            </a: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endParaRPr lang="it-IT" sz="28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1491: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Fasciculus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edicinae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it-IT" sz="2800" dirty="0"/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Ketham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(G.&amp;G. </a:t>
            </a:r>
            <a:r>
              <a:rPr lang="it-I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Gregori)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Ricerca anatomica: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il contributo dell’editoria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97275" cy="51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Vengono stampati a Venezia:</a:t>
            </a: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1502: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/>
              <a:t>De </a:t>
            </a:r>
            <a:r>
              <a:rPr lang="it-IT" sz="2800" i="1" dirty="0" err="1"/>
              <a:t>cautelis</a:t>
            </a:r>
            <a:r>
              <a:rPr lang="it-IT" sz="2800" i="1" dirty="0"/>
              <a:t> </a:t>
            </a:r>
            <a:r>
              <a:rPr lang="it-IT" sz="2800" i="1" dirty="0" err="1"/>
              <a:t>medicorum</a:t>
            </a:r>
            <a:r>
              <a:rPr lang="it-IT" sz="2800" dirty="0"/>
              <a:t> </a:t>
            </a:r>
            <a:r>
              <a:rPr lang="it-IT" sz="2800" dirty="0" smtClean="0"/>
              <a:t>-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G. de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Zerbis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endParaRPr lang="it-IT" sz="28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1502: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Historia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corporis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humani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sive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Anatomice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A. Benedetti</a:t>
            </a: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1532: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Anatomiae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liber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introductorius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- N. Massa</a:t>
            </a: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Ricerca anatomica: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il contributo dell’editoria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Vengono stampati a Venezia:</a:t>
            </a:r>
          </a:p>
          <a:p>
            <a:pPr marL="0" indent="0"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1538: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Tabulae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latin typeface="Times New Roman" pitchFamily="18" charset="0"/>
                <a:cs typeface="Times New Roman" pitchFamily="18" charset="0"/>
              </a:rPr>
              <a:t>anatomicae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 sex</a:t>
            </a:r>
          </a:p>
          <a:p>
            <a:pPr marL="0" indent="0">
              <a:buNone/>
            </a:pP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Vesalio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Ricerca anatomica:</a:t>
            </a:r>
            <a:b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il contributo dell’editoria</a:t>
            </a:r>
            <a:endParaRPr lang="it-IT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72" y="1484784"/>
            <a:ext cx="3048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976</Words>
  <Application>Microsoft Office PowerPoint</Application>
  <PresentationFormat>Presentazione su schermo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La Storia della Chirurgia a Venezia</vt:lpstr>
      <vt:lpstr>Capitolari Veneziani (XIII sec.)</vt:lpstr>
      <vt:lpstr>Corporazione dei Barbieri</vt:lpstr>
      <vt:lpstr>Da Barbieri a Chirurghi</vt:lpstr>
      <vt:lpstr>Da Barbieri a Chirurghi</vt:lpstr>
      <vt:lpstr>Ricerca anatomica</vt:lpstr>
      <vt:lpstr>Ricerca anatomica:  il contributo dell’editoria</vt:lpstr>
      <vt:lpstr>Ricerca anatomica:  il contributo dell’editoria</vt:lpstr>
      <vt:lpstr>Ricerca anatomica:  il contributo dell’editoria</vt:lpstr>
      <vt:lpstr>Ricerca anatomica:  il contributo dell’arte</vt:lpstr>
      <vt:lpstr>Valorizzazione della mano come mezzo terapeutico</vt:lpstr>
      <vt:lpstr>Giovanni Andrea Dalla Croce</vt:lpstr>
      <vt:lpstr>Gli Ospedali a Venezia</vt:lpstr>
      <vt:lpstr>Chirurgia nel XIX secolo</vt:lpstr>
      <vt:lpstr>Davide Giordano (1864-1954)</vt:lpstr>
      <vt:lpstr>Davide Giordano, il medico  (1864-1954)</vt:lpstr>
      <vt:lpstr>Davide Giordano, l’uomo  (1864-1954)</vt:lpstr>
      <vt:lpstr>Davide Giordano, lo storico (1864-1954)</vt:lpstr>
      <vt:lpstr>La Venezia di Davide Giordano</vt:lpstr>
      <vt:lpstr>Conclusioni: curare la città!</vt:lpstr>
      <vt:lpstr>Conclusioni: curare la città!</vt:lpstr>
      <vt:lpstr>Conclusioni: curare la città!</vt:lpstr>
      <vt:lpstr>Conclusioni: curare la città!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GABRIELLA MARIENI</cp:lastModifiedBy>
  <cp:revision>56</cp:revision>
  <dcterms:created xsi:type="dcterms:W3CDTF">2019-10-04T20:59:12Z</dcterms:created>
  <dcterms:modified xsi:type="dcterms:W3CDTF">2019-10-13T09:28:00Z</dcterms:modified>
</cp:coreProperties>
</file>